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</p:sldMasterIdLst>
  <p:notesMasterIdLst>
    <p:notesMasterId r:id="rId3"/>
  </p:notesMasterIdLst>
  <p:sldIdLst>
    <p:sldId id="256" r:id="rId2"/>
  </p:sldIdLst>
  <p:sldSz cx="51206400" cy="329184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7">
          <p15:clr>
            <a:srgbClr val="A4A3A4"/>
          </p15:clr>
        </p15:guide>
        <p15:guide id="2" orient="horz" pos="19632">
          <p15:clr>
            <a:srgbClr val="A4A3A4"/>
          </p15:clr>
        </p15:guide>
        <p15:guide id="3" orient="horz" pos="3729">
          <p15:clr>
            <a:srgbClr val="A4A3A4"/>
          </p15:clr>
        </p15:guide>
        <p15:guide id="4" orient="horz" pos="2129">
          <p15:clr>
            <a:srgbClr val="A4A3A4"/>
          </p15:clr>
        </p15:guide>
        <p15:guide id="5" pos="7439">
          <p15:clr>
            <a:srgbClr val="A4A3A4"/>
          </p15:clr>
        </p15:guide>
        <p15:guide id="6" pos="8412">
          <p15:clr>
            <a:srgbClr val="A4A3A4"/>
          </p15:clr>
        </p15:guide>
        <p15:guide id="7" pos="15311">
          <p15:clr>
            <a:srgbClr val="A4A3A4"/>
          </p15:clr>
        </p15:guide>
        <p15:guide id="8" pos="24535">
          <p15:clr>
            <a:srgbClr val="A4A3A4"/>
          </p15:clr>
        </p15:guide>
        <p15:guide id="9" pos="310">
          <p15:clr>
            <a:srgbClr val="A4A3A4"/>
          </p15:clr>
        </p15:guide>
        <p15:guide id="10" pos="16330">
          <p15:clr>
            <a:srgbClr val="A4A3A4"/>
          </p15:clr>
        </p15:guide>
        <p15:guide id="11" pos="23563">
          <p15:clr>
            <a:srgbClr val="A4A3A4"/>
          </p15:clr>
        </p15:guide>
        <p15:guide id="12" pos="30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55600"/>
    <a:srgbClr val="0093D1"/>
    <a:srgbClr val="F5562A"/>
    <a:srgbClr val="D7482A"/>
    <a:srgbClr val="4C6B83"/>
    <a:srgbClr val="30516A"/>
    <a:srgbClr val="54A05B"/>
    <a:srgbClr val="D25921"/>
    <a:srgbClr val="993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412" autoAdjust="0"/>
  </p:normalViewPr>
  <p:slideViewPr>
    <p:cSldViewPr snapToGrid="0">
      <p:cViewPr varScale="1">
        <p:scale>
          <a:sx n="47" d="100"/>
          <a:sy n="47" d="100"/>
        </p:scale>
        <p:origin x="2824" y="344"/>
      </p:cViewPr>
      <p:guideLst>
        <p:guide orient="horz" pos="717"/>
        <p:guide orient="horz" pos="19632"/>
        <p:guide orient="horz" pos="3729"/>
        <p:guide orient="horz" pos="2129"/>
        <p:guide pos="7439"/>
        <p:guide pos="8412"/>
        <p:guide pos="15311"/>
        <p:guide pos="24535"/>
        <p:guide pos="310"/>
        <p:guide pos="16330"/>
        <p:guide pos="23563"/>
        <p:guide pos="30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 pitchFamily="-111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FD9AC3-3FDA-49A6-928F-249963F82718}" type="datetime1">
              <a:rPr lang="en-US"/>
              <a:pPr/>
              <a:t>1/15/20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4000" y="3840163"/>
            <a:ext cx="298704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 pitchFamily="-111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EF2519-9C52-46FB-A3BE-222DC89D94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40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524000" y="3840163"/>
            <a:ext cx="298704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7B3696-D7CA-4A19-B79C-5256ACBC306E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60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40163" y="29992638"/>
            <a:ext cx="10668000" cy="2193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495840" y="29992638"/>
            <a:ext cx="16214725" cy="2193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698238" y="29992638"/>
            <a:ext cx="10668000" cy="2193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BFF8A7E-68AB-458B-A792-7DB78060AE0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442374"/>
            <a:ext cx="51206400" cy="204760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5" tIns="52555" rIns="105105" bIns="52555" rtlCol="0" anchor="ctr"/>
          <a:lstStyle/>
          <a:p>
            <a:pPr algn="ctr"/>
            <a:endParaRPr lang="en-US" sz="11600"/>
          </a:p>
        </p:txBody>
      </p:sp>
      <p:sp>
        <p:nvSpPr>
          <p:cNvPr id="6" name="Rectangle 5"/>
          <p:cNvSpPr/>
          <p:nvPr userDrawn="1"/>
        </p:nvSpPr>
        <p:spPr>
          <a:xfrm>
            <a:off x="0" y="5976260"/>
            <a:ext cx="51206400" cy="997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5" tIns="52555" rIns="105105" bIns="52555" rtlCol="0" anchor="ctr"/>
          <a:lstStyle/>
          <a:p>
            <a:pPr algn="ctr"/>
            <a:endParaRPr lang="en-US" sz="11600" dirty="0"/>
          </a:p>
        </p:txBody>
      </p:sp>
    </p:spTree>
    <p:extLst>
      <p:ext uri="{BB962C8B-B14F-4D97-AF65-F5344CB8AC3E}">
        <p14:creationId xmlns:p14="http://schemas.microsoft.com/office/powerpoint/2010/main" val="385257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5946328" rtl="0" eaLnBrk="1" latinLnBrk="0" hangingPunct="1">
        <a:spcBef>
          <a:spcPct val="0"/>
        </a:spcBef>
        <a:buNone/>
        <a:defRPr sz="2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9872" indent="-2229872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0" kern="1200">
          <a:solidFill>
            <a:schemeClr val="tx1"/>
          </a:solidFill>
          <a:latin typeface="+mn-lt"/>
          <a:ea typeface="+mn-ea"/>
          <a:cs typeface="+mn-cs"/>
        </a:defRPr>
      </a:lvl1pPr>
      <a:lvl2pPr marL="4831395" indent="-1858231" algn="l" defTabSz="5946328" rtl="0" eaLnBrk="1" latinLnBrk="0" hangingPunct="1">
        <a:spcBef>
          <a:spcPct val="20000"/>
        </a:spcBef>
        <a:buFont typeface="Arial" panose="020B0604020202020204" pitchFamily="34" charset="0"/>
        <a:buChar char="–"/>
        <a:defRPr sz="18400" kern="1200">
          <a:solidFill>
            <a:schemeClr val="tx1"/>
          </a:solidFill>
          <a:latin typeface="+mn-lt"/>
          <a:ea typeface="+mn-ea"/>
          <a:cs typeface="+mn-cs"/>
        </a:defRPr>
      </a:lvl2pPr>
      <a:lvl3pPr marL="7432912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6076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4pPr>
      <a:lvl5pPr marL="13379240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»"/>
        <a:defRPr sz="13100" kern="1200">
          <a:solidFill>
            <a:schemeClr val="tx1"/>
          </a:solidFill>
          <a:latin typeface="+mn-lt"/>
          <a:ea typeface="+mn-ea"/>
          <a:cs typeface="+mn-cs"/>
        </a:defRPr>
      </a:lvl5pPr>
      <a:lvl6pPr marL="16352403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6pPr>
      <a:lvl7pPr marL="19325573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7pPr>
      <a:lvl8pPr marL="22298742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8pPr>
      <a:lvl9pPr marL="25271906" indent="-1486584" algn="l" defTabSz="59463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1pPr>
      <a:lvl2pPr marL="2973164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2pPr>
      <a:lvl3pPr marL="5946328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8919497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92661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865825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8989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812151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85321" algn="l" defTabSz="5946328" rtl="0" eaLnBrk="1" latinLnBrk="0" hangingPunct="1">
        <a:defRPr sz="1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458156" y="7015017"/>
            <a:ext cx="12225528" cy="25242983"/>
          </a:xfrm>
          <a:prstGeom prst="rect">
            <a:avLst/>
          </a:prstGeom>
          <a:solidFill>
            <a:schemeClr val="bg1">
              <a:alpha val="50000"/>
            </a:schemeClr>
          </a:solidFill>
          <a:ln w="412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0" tIns="457200" rIns="914400" bIns="914400"/>
          <a:lstStyle/>
          <a:p>
            <a:pPr algn="just">
              <a:spcBef>
                <a:spcPct val="50000"/>
              </a:spcBef>
              <a:tabLst>
                <a:tab pos="500063" algn="l"/>
              </a:tabLst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Myriad Pro"/>
              <a:cs typeface="Myriad Pro"/>
            </a:endParaRPr>
          </a:p>
          <a:p>
            <a:r>
              <a:rPr lang="en-US" sz="2400" dirty="0"/>
              <a:t> 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13164706" y="7055442"/>
            <a:ext cx="12225528" cy="25202558"/>
          </a:xfrm>
          <a:prstGeom prst="rect">
            <a:avLst/>
          </a:prstGeom>
          <a:solidFill>
            <a:schemeClr val="bg1">
              <a:alpha val="50000"/>
            </a:schemeClr>
          </a:solidFill>
          <a:ln w="412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0" tIns="457200" rIns="914400" bIns="914400"/>
          <a:lstStyle/>
          <a:p>
            <a:pPr algn="just">
              <a:tabLst>
                <a:tab pos="500063" algn="l"/>
              </a:tabLst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 algn="just">
              <a:spcBef>
                <a:spcPct val="10000"/>
              </a:spcBef>
              <a:buFont typeface="Arial" pitchFamily="34" charset="0"/>
              <a:buChar char="•"/>
              <a:tabLst>
                <a:tab pos="500063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lvl="0" algn="just">
              <a:tabLst>
                <a:tab pos="500063" algn="l"/>
              </a:tabLst>
            </a:pPr>
            <a:endParaRPr lang="en-US" sz="4400" b="1" dirty="0">
              <a:solidFill>
                <a:srgbClr val="000000">
                  <a:lumMod val="95000"/>
                  <a:lumOff val="5000"/>
                </a:srgbClr>
              </a:solidFill>
              <a:latin typeface="Myriad Pro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  <a:p>
            <a:pPr>
              <a:spcBef>
                <a:spcPct val="10000"/>
              </a:spcBef>
              <a:tabLst>
                <a:tab pos="500063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" charset="0"/>
              </a:rPr>
              <a:t>	</a:t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" charset="0"/>
              </a:rPr>
            </a:b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" charset="0"/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38543983" y="7318850"/>
            <a:ext cx="12225528" cy="24939150"/>
          </a:xfrm>
          <a:prstGeom prst="rect">
            <a:avLst/>
          </a:prstGeom>
          <a:solidFill>
            <a:schemeClr val="bg1">
              <a:alpha val="50000"/>
            </a:schemeClr>
          </a:solidFill>
          <a:ln w="412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0" tIns="457200" rIns="914400" bIns="914400"/>
          <a:lstStyle/>
          <a:p>
            <a:pPr>
              <a:spcBef>
                <a:spcPct val="50000"/>
              </a:spcBef>
              <a:tabLst>
                <a:tab pos="635000" algn="l"/>
              </a:tabLst>
            </a:pP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Text Box 114"/>
          <p:cNvSpPr txBox="1">
            <a:spLocks noChangeArrowheads="1"/>
          </p:cNvSpPr>
          <p:nvPr/>
        </p:nvSpPr>
        <p:spPr bwMode="auto">
          <a:xfrm>
            <a:off x="25872302" y="7014049"/>
            <a:ext cx="12225528" cy="25243951"/>
          </a:xfrm>
          <a:prstGeom prst="rect">
            <a:avLst/>
          </a:prstGeom>
          <a:solidFill>
            <a:schemeClr val="bg1">
              <a:alpha val="50000"/>
            </a:schemeClr>
          </a:solidFill>
          <a:ln w="412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914400" tIns="914400" rIns="914400" bIns="914400"/>
          <a:lstStyle/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  <a:cs typeface="Times New Roman" pitchFamily="18" charset="0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latin typeface="+mn-lt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just">
              <a:spcBef>
                <a:spcPts val="0"/>
              </a:spcBef>
              <a:tabLst>
                <a:tab pos="500063" algn="l"/>
              </a:tabLst>
            </a:pP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-253992" y="-163962"/>
            <a:ext cx="184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8300" y="6762647"/>
            <a:ext cx="12225241" cy="1761440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347844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INTRODUCTION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76300" y="9195419"/>
            <a:ext cx="10989241" cy="18805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Nam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vitae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in </a:t>
            </a:r>
            <a:r>
              <a:rPr lang="en-US" dirty="0" err="1"/>
              <a:t>diam</a:t>
            </a:r>
            <a:r>
              <a:rPr lang="en-US" dirty="0"/>
              <a:t> id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,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at at </a:t>
            </a:r>
            <a:r>
              <a:rPr lang="en-US" dirty="0" err="1"/>
              <a:t>mauris</a:t>
            </a:r>
            <a:r>
              <a:rPr lang="en-US" dirty="0"/>
              <a:t>. In in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nisi at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et </a:t>
            </a:r>
            <a:r>
              <a:rPr lang="en-US" dirty="0" err="1"/>
              <a:t>libero</a:t>
            </a:r>
            <a:r>
              <a:rPr lang="en-US" dirty="0"/>
              <a:t> nisi.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non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ante ac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lacus </a:t>
            </a:r>
            <a:r>
              <a:rPr lang="en-US" dirty="0" err="1"/>
              <a:t>libero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ac,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at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lacus dui,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ac, </a:t>
            </a:r>
            <a:r>
              <a:rPr lang="en-US" dirty="0" err="1"/>
              <a:t>pretium</a:t>
            </a:r>
            <a:r>
              <a:rPr lang="en-US" dirty="0"/>
              <a:t> a ligula.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Cras</a:t>
            </a:r>
            <a:r>
              <a:rPr lang="en-US" dirty="0"/>
              <a:t> id </a:t>
            </a:r>
            <a:r>
              <a:rPr lang="en-US" dirty="0" err="1"/>
              <a:t>lorem</a:t>
            </a:r>
            <a:r>
              <a:rPr lang="en-US" dirty="0"/>
              <a:t> lacus,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porta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in nisi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id tempus. </a:t>
            </a:r>
            <a:r>
              <a:rPr lang="en-US" dirty="0" err="1"/>
              <a:t>Etiam</a:t>
            </a:r>
            <a:r>
              <a:rPr lang="en-US" dirty="0"/>
              <a:t> non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non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et, </a:t>
            </a:r>
            <a:r>
              <a:rPr lang="en-US" dirty="0" err="1"/>
              <a:t>sodales</a:t>
            </a:r>
            <a:r>
              <a:rPr lang="en-US" dirty="0"/>
              <a:t> ac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in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non id </a:t>
            </a:r>
            <a:r>
              <a:rPr lang="en-US" dirty="0" err="1"/>
              <a:t>mauris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a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non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et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non ligula non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Integer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nisi </a:t>
            </a:r>
            <a:r>
              <a:rPr lang="en-US" dirty="0" err="1"/>
              <a:t>neque</a:t>
            </a:r>
            <a:r>
              <a:rPr lang="en-US" dirty="0"/>
              <a:t>, a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ante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cubilia</a:t>
            </a:r>
            <a:r>
              <a:rPr lang="en-US" dirty="0"/>
              <a:t> </a:t>
            </a:r>
            <a:r>
              <a:rPr lang="en-US" dirty="0" err="1"/>
              <a:t>Curae</a:t>
            </a:r>
            <a:r>
              <a:rPr lang="en-US" dirty="0"/>
              <a:t>;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at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id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846348" y="9161684"/>
            <a:ext cx="10862244" cy="19790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Nam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vitae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in </a:t>
            </a:r>
            <a:r>
              <a:rPr lang="en-US" dirty="0" err="1"/>
              <a:t>diam</a:t>
            </a:r>
            <a:r>
              <a:rPr lang="en-US" dirty="0"/>
              <a:t> id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,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at at </a:t>
            </a:r>
            <a:r>
              <a:rPr lang="en-US" dirty="0" err="1"/>
              <a:t>mauris</a:t>
            </a:r>
            <a:r>
              <a:rPr lang="en-US" dirty="0"/>
              <a:t>. In in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nisi at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et </a:t>
            </a:r>
            <a:r>
              <a:rPr lang="en-US" dirty="0" err="1"/>
              <a:t>libero</a:t>
            </a:r>
            <a:r>
              <a:rPr lang="en-US" dirty="0"/>
              <a:t> nisi.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non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ante ac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lacus </a:t>
            </a:r>
            <a:r>
              <a:rPr lang="en-US" dirty="0" err="1"/>
              <a:t>libero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ac,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at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lacus dui,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ac, </a:t>
            </a:r>
            <a:r>
              <a:rPr lang="en-US" dirty="0" err="1"/>
              <a:t>pretium</a:t>
            </a:r>
            <a:r>
              <a:rPr lang="en-US" dirty="0"/>
              <a:t> a ligula.</a:t>
            </a:r>
          </a:p>
          <a:p>
            <a:r>
              <a:rPr lang="en-US" dirty="0"/>
              <a:t>	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Cras</a:t>
            </a:r>
            <a:r>
              <a:rPr lang="en-US" dirty="0"/>
              <a:t> id </a:t>
            </a:r>
            <a:r>
              <a:rPr lang="en-US" dirty="0" err="1"/>
              <a:t>lorem</a:t>
            </a:r>
            <a:r>
              <a:rPr lang="en-US" dirty="0"/>
              <a:t> lacus,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porta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in nisi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id tempus. 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/>
              <a:t>Etiam</a:t>
            </a:r>
            <a:r>
              <a:rPr lang="en-US" dirty="0"/>
              <a:t> non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non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et, </a:t>
            </a:r>
            <a:r>
              <a:rPr lang="en-US" dirty="0" err="1"/>
              <a:t>sodales</a:t>
            </a:r>
            <a:r>
              <a:rPr lang="en-US" dirty="0"/>
              <a:t> ac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in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non id </a:t>
            </a:r>
            <a:r>
              <a:rPr lang="en-US" dirty="0" err="1"/>
              <a:t>mauris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a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non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et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non ligula non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Integer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nisi </a:t>
            </a:r>
            <a:r>
              <a:rPr lang="en-US" dirty="0" err="1"/>
              <a:t>neque</a:t>
            </a:r>
            <a:r>
              <a:rPr lang="en-US" dirty="0"/>
              <a:t>, a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ante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cubilia</a:t>
            </a:r>
            <a:r>
              <a:rPr lang="en-US" dirty="0"/>
              <a:t> </a:t>
            </a:r>
            <a:r>
              <a:rPr lang="en-US" dirty="0" err="1"/>
              <a:t>Curae</a:t>
            </a:r>
            <a:r>
              <a:rPr lang="en-US" dirty="0"/>
              <a:t>;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at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. </a:t>
            </a:r>
            <a:r>
              <a:rPr lang="en-US" dirty="0" err="1"/>
              <a:t>Nunc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id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3278554" y="14236497"/>
            <a:ext cx="256032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endParaRPr lang="en-US" dirty="0">
              <a:solidFill>
                <a:srgbClr val="FF0000"/>
              </a:solidFill>
              <a:ea typeface="Calibri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3164706" y="6762647"/>
            <a:ext cx="12225528" cy="1761440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500063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METHODS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5872302" y="6762647"/>
            <a:ext cx="12225528" cy="1761440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500063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RESULTS</a:t>
            </a:r>
            <a:endParaRPr lang="en-US" sz="6500" dirty="0">
              <a:solidFill>
                <a:srgbClr val="F55600"/>
              </a:solidFill>
              <a:latin typeface="Myriad Pro"/>
              <a:cs typeface="Myriad Pro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6587677" y="9195559"/>
            <a:ext cx="10794778" cy="10433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Nam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vitae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in </a:t>
            </a:r>
            <a:r>
              <a:rPr lang="en-US" dirty="0" err="1"/>
              <a:t>diam</a:t>
            </a:r>
            <a:r>
              <a:rPr lang="en-US" dirty="0"/>
              <a:t> id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convallis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,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, </a:t>
            </a:r>
            <a:r>
              <a:rPr lang="en-US" dirty="0" err="1"/>
              <a:t>vehicula</a:t>
            </a:r>
            <a:r>
              <a:rPr lang="en-US" dirty="0"/>
              <a:t> at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at at </a:t>
            </a:r>
            <a:r>
              <a:rPr lang="en-US" dirty="0" err="1"/>
              <a:t>mauris</a:t>
            </a:r>
            <a:r>
              <a:rPr lang="en-US" dirty="0"/>
              <a:t>. In in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gravida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nisi at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et </a:t>
            </a:r>
            <a:r>
              <a:rPr lang="en-US" dirty="0" err="1"/>
              <a:t>libero</a:t>
            </a:r>
            <a:r>
              <a:rPr lang="en-US" dirty="0"/>
              <a:t> nisi.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non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ante ac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lacus </a:t>
            </a:r>
            <a:r>
              <a:rPr lang="en-US" dirty="0" err="1"/>
              <a:t>libero</a:t>
            </a:r>
            <a:r>
              <a:rPr lang="en-US" dirty="0"/>
              <a:t>,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ac,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at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lacus dui,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ac, </a:t>
            </a:r>
            <a:r>
              <a:rPr lang="en-US" dirty="0" err="1"/>
              <a:t>pretium</a:t>
            </a:r>
            <a:r>
              <a:rPr lang="en-US" dirty="0"/>
              <a:t> a ligula.</a:t>
            </a:r>
          </a:p>
          <a:p>
            <a:r>
              <a:rPr lang="en-US" dirty="0"/>
              <a:t>	</a:t>
            </a:r>
          </a:p>
          <a:p>
            <a:r>
              <a:rPr lang="en-US" dirty="0" err="1"/>
              <a:t>Cras</a:t>
            </a:r>
            <a:r>
              <a:rPr lang="en-US" dirty="0"/>
              <a:t> id </a:t>
            </a:r>
            <a:r>
              <a:rPr lang="en-US" dirty="0" err="1"/>
              <a:t>lorem</a:t>
            </a:r>
            <a:r>
              <a:rPr lang="en-US" dirty="0"/>
              <a:t> lacus,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in </a:t>
            </a:r>
            <a:r>
              <a:rPr lang="en-US" dirty="0" err="1"/>
              <a:t>porta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in nisi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id tempus. </a:t>
            </a:r>
            <a:r>
              <a:rPr lang="en-US" dirty="0" err="1"/>
              <a:t>Etiam</a:t>
            </a:r>
            <a:r>
              <a:rPr lang="en-US" dirty="0"/>
              <a:t> non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27506887" y="19585465"/>
            <a:ext cx="895635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b="1" i="1" dirty="0">
                <a:ea typeface="Calibri" charset="0"/>
                <a:cs typeface="Arial" charset="0"/>
              </a:rPr>
              <a:t>Table 1.  Title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8543983" y="6762647"/>
            <a:ext cx="12225528" cy="1761440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347844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DISCUSSION</a:t>
            </a:r>
            <a:endParaRPr lang="en-US" sz="66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9221147" y="9190075"/>
            <a:ext cx="10871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charset="0"/>
              <a:buChar char="•"/>
            </a:pPr>
            <a:r>
              <a:rPr lang="en-US" sz="3100" dirty="0">
                <a:ea typeface="Calibri" charset="0"/>
                <a:cs typeface="Arial" charset="0"/>
              </a:rPr>
              <a:t>Awesome</a:t>
            </a:r>
          </a:p>
          <a:p>
            <a:pPr marL="457200" indent="-457200" eaLnBrk="0" hangingPunct="0">
              <a:buFont typeface="Arial" charset="0"/>
              <a:buChar char="•"/>
            </a:pPr>
            <a:r>
              <a:rPr lang="en-US" sz="3100" dirty="0">
                <a:ea typeface="Calibri" charset="0"/>
                <a:cs typeface="Arial" charset="0"/>
              </a:rPr>
              <a:t>Conclusion</a:t>
            </a:r>
          </a:p>
          <a:p>
            <a:pPr marL="457200" indent="-457200" eaLnBrk="0" hangingPunct="0">
              <a:buFont typeface="Arial" charset="0"/>
              <a:buChar char="•"/>
            </a:pPr>
            <a:r>
              <a:rPr lang="en-US" sz="3100" dirty="0">
                <a:ea typeface="Calibri" charset="0"/>
                <a:cs typeface="Arial" charset="0"/>
              </a:rPr>
              <a:t>Here</a:t>
            </a:r>
          </a:p>
          <a:p>
            <a:pPr eaLnBrk="0" hangingPunct="0"/>
            <a:endParaRPr lang="en-US" sz="3100" dirty="0">
              <a:ea typeface="Calibri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8543983" y="17611433"/>
            <a:ext cx="12225528" cy="1761440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347844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REFERENCES</a:t>
            </a:r>
            <a:endParaRPr lang="en-US" sz="6600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246547" y="19721345"/>
            <a:ext cx="108204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57200" eaLnBrk="0" hangingPunct="0">
              <a:buFontTx/>
              <a:buAutoNum type="arabicPeriod"/>
            </a:pPr>
            <a:r>
              <a:rPr lang="en-US" sz="2500" dirty="0">
                <a:ea typeface="Calibri" charset="0"/>
                <a:cs typeface="Arial" charset="0"/>
              </a:rPr>
              <a:t>Murphy RL, da Silva BA, Hicks CB, et al. Seven-year efficacy of a lopinavir/ritonavir-based regimen in antiretroviral –naïve HIV-1 infected patients. </a:t>
            </a:r>
            <a:r>
              <a:rPr lang="en-US" sz="2500" i="1" dirty="0">
                <a:ea typeface="Calibri" charset="0"/>
                <a:cs typeface="Arial" charset="0"/>
              </a:rPr>
              <a:t>HIV Clin Trials </a:t>
            </a:r>
            <a:r>
              <a:rPr lang="en-US" sz="2500" dirty="0">
                <a:ea typeface="Calibri" charset="0"/>
                <a:cs typeface="Arial" charset="0"/>
              </a:rPr>
              <a:t>2008; 9:1-10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en-US" sz="2500" dirty="0">
                <a:ea typeface="Calibri" charset="0"/>
                <a:cs typeface="Arial" charset="0"/>
              </a:rPr>
              <a:t>Molina JM, Podsadecki TJ, Johnson MA, et al. A lopinavir/Ritonavir based once-daily regimen results in better compliance and is non-inferior to a twice-daily regimen through 96 weeks. </a:t>
            </a:r>
            <a:r>
              <a:rPr lang="en-US" sz="2500" i="1" dirty="0">
                <a:ea typeface="Calibri" charset="0"/>
                <a:cs typeface="Arial" charset="0"/>
              </a:rPr>
              <a:t>AIDS Res Hum Retroviruses </a:t>
            </a:r>
            <a:r>
              <a:rPr lang="en-US" sz="2500" dirty="0">
                <a:ea typeface="Calibri" charset="0"/>
                <a:cs typeface="Arial" charset="0"/>
              </a:rPr>
              <a:t>2007;23:1505-14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de-DE" sz="2500" dirty="0">
                <a:solidFill>
                  <a:srgbClr val="000000"/>
                </a:solidFill>
                <a:ea typeface="Calibri" charset="0"/>
                <a:cs typeface="Arial" charset="0"/>
              </a:rPr>
              <a:t>Schechter M, </a:t>
            </a:r>
            <a:r>
              <a:rPr lang="de-DE" sz="2500" dirty="0" err="1">
                <a:solidFill>
                  <a:srgbClr val="000000"/>
                </a:solidFill>
                <a:ea typeface="Calibri" charset="0"/>
                <a:cs typeface="Arial" charset="0"/>
              </a:rPr>
              <a:t>Nunes</a:t>
            </a:r>
            <a:r>
              <a:rPr lang="de-DE" sz="2500" dirty="0">
                <a:solidFill>
                  <a:srgbClr val="000000"/>
                </a:solidFill>
                <a:ea typeface="Calibri" charset="0"/>
                <a:cs typeface="Arial" charset="0"/>
              </a:rPr>
              <a:t> EP. </a:t>
            </a:r>
            <a:r>
              <a:rPr lang="en-US" sz="2500" dirty="0">
                <a:ea typeface="Calibri" charset="0"/>
                <a:cs typeface="Arial" charset="0"/>
              </a:rPr>
              <a:t>Monotherapy with lopinavir/ritonavir.</a:t>
            </a:r>
            <a:br>
              <a:rPr lang="en-US" sz="2500" dirty="0">
                <a:ea typeface="Calibri" charset="0"/>
                <a:cs typeface="Arial" charset="0"/>
              </a:rPr>
            </a:br>
            <a:r>
              <a:rPr lang="en-US" sz="2500" i="1" dirty="0">
                <a:ea typeface="Calibri" charset="0"/>
                <a:cs typeface="Arial" charset="0"/>
              </a:rPr>
              <a:t>Expert Opin Investig Drugs</a:t>
            </a:r>
            <a:r>
              <a:rPr lang="en-US" sz="2500" dirty="0">
                <a:ea typeface="Calibri" charset="0"/>
                <a:cs typeface="Arial" charset="0"/>
              </a:rPr>
              <a:t> 2007; 16(5): 735-41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en-US" sz="2500" dirty="0">
                <a:ea typeface="Calibri" charset="0"/>
                <a:cs typeface="Arial" charset="0"/>
              </a:rPr>
              <a:t>Zuger A. Report from the XVI International AIDS Conference. Lopinavir/ritonavir monotherapy. </a:t>
            </a:r>
            <a:r>
              <a:rPr lang="en-US" sz="2500" i="1" dirty="0">
                <a:ea typeface="Calibri" charset="0"/>
                <a:cs typeface="Arial" charset="0"/>
              </a:rPr>
              <a:t>AIDS Clin Care </a:t>
            </a:r>
            <a:r>
              <a:rPr lang="en-US" sz="2500" dirty="0">
                <a:ea typeface="Calibri" charset="0"/>
                <a:cs typeface="Arial" charset="0"/>
              </a:rPr>
              <a:t>2006; 18: 99-100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en-US" sz="2500" dirty="0">
                <a:ea typeface="Calibri" charset="0"/>
                <a:cs typeface="Arial" charset="0"/>
              </a:rPr>
              <a:t>Pierone G Jr., Mieras J, Bulgin-Coleman G, et al. A pilot study of switch to lopinavir/ritonavir (LPV/r) monotherapy from nonnucleoside reverse transcriptase inhibitor-based therapy. </a:t>
            </a:r>
            <a:r>
              <a:rPr lang="en-US" sz="2500" i="1" dirty="0">
                <a:ea typeface="Calibri" charset="0"/>
                <a:cs typeface="Arial" charset="0"/>
              </a:rPr>
              <a:t>HIV Clin Trials</a:t>
            </a:r>
            <a:r>
              <a:rPr lang="en-US" sz="2500" dirty="0">
                <a:ea typeface="Calibri" charset="0"/>
                <a:cs typeface="Arial" charset="0"/>
              </a:rPr>
              <a:t> 2006; 7: 237-45.</a:t>
            </a:r>
            <a:endParaRPr lang="en-US" sz="2500" dirty="0">
              <a:ea typeface="Calibri" charset="0"/>
              <a:cs typeface="Times New Roman" charset="0"/>
            </a:endParaRPr>
          </a:p>
          <a:p>
            <a:pPr marL="548640" indent="-457200" eaLnBrk="0" hangingPunct="0">
              <a:buFontTx/>
              <a:buAutoNum type="arabicPeriod"/>
            </a:pPr>
            <a:r>
              <a:rPr lang="it-IT" sz="2500" dirty="0" err="1">
                <a:ea typeface="Calibri" charset="0"/>
                <a:cs typeface="Arial" charset="0"/>
              </a:rPr>
              <a:t>Arribas</a:t>
            </a:r>
            <a:r>
              <a:rPr lang="it-IT" sz="2500" dirty="0">
                <a:ea typeface="Calibri" charset="0"/>
                <a:cs typeface="Arial" charset="0"/>
              </a:rPr>
              <a:t> JR, </a:t>
            </a:r>
            <a:r>
              <a:rPr lang="it-IT" sz="2500" dirty="0" err="1">
                <a:ea typeface="Calibri" charset="0"/>
                <a:cs typeface="Arial" charset="0"/>
              </a:rPr>
              <a:t>Pulido</a:t>
            </a:r>
            <a:r>
              <a:rPr lang="it-IT" sz="2500" dirty="0">
                <a:ea typeface="Calibri" charset="0"/>
                <a:cs typeface="Arial" charset="0"/>
              </a:rPr>
              <a:t> </a:t>
            </a:r>
            <a:r>
              <a:rPr lang="it-IT" sz="2500" dirty="0" err="1">
                <a:ea typeface="Calibri" charset="0"/>
                <a:cs typeface="Arial" charset="0"/>
              </a:rPr>
              <a:t>F</a:t>
            </a:r>
            <a:r>
              <a:rPr lang="it-IT" sz="2500" dirty="0">
                <a:ea typeface="Calibri" charset="0"/>
                <a:cs typeface="Arial" charset="0"/>
              </a:rPr>
              <a:t>, </a:t>
            </a:r>
            <a:r>
              <a:rPr lang="it-IT" sz="2500" dirty="0" err="1">
                <a:ea typeface="Calibri" charset="0"/>
                <a:cs typeface="Arial" charset="0"/>
              </a:rPr>
              <a:t>Delgado</a:t>
            </a:r>
            <a:r>
              <a:rPr lang="it-IT" sz="2500" dirty="0">
                <a:ea typeface="Calibri" charset="0"/>
                <a:cs typeface="Arial" charset="0"/>
              </a:rPr>
              <a:t> </a:t>
            </a:r>
            <a:r>
              <a:rPr lang="it-IT" sz="2500" dirty="0" err="1">
                <a:ea typeface="Calibri" charset="0"/>
                <a:cs typeface="Arial" charset="0"/>
              </a:rPr>
              <a:t>R</a:t>
            </a:r>
            <a:r>
              <a:rPr lang="it-IT" sz="2500" dirty="0">
                <a:ea typeface="Calibri" charset="0"/>
                <a:cs typeface="Arial" charset="0"/>
              </a:rPr>
              <a:t>, et al. </a:t>
            </a:r>
            <a:r>
              <a:rPr lang="en-US" sz="2500" dirty="0">
                <a:ea typeface="Calibri" charset="0"/>
                <a:cs typeface="Arial" charset="0"/>
              </a:rPr>
              <a:t>Lopinavir/ritonavir as single-drug therapy for maintenance of HIV-1 viral suppression: 48-week results of a randomized, controlled, open-label, proof-of-concept pilot clinical trial (OK Study). </a:t>
            </a:r>
            <a:r>
              <a:rPr lang="en-US" sz="2500" i="1" dirty="0">
                <a:ea typeface="Calibri" charset="0"/>
                <a:cs typeface="Arial" charset="0"/>
              </a:rPr>
              <a:t>J Acquir Immune Defic Syndr</a:t>
            </a:r>
            <a:r>
              <a:rPr lang="en-US" sz="2500" dirty="0">
                <a:ea typeface="Calibri" charset="0"/>
                <a:cs typeface="Arial" charset="0"/>
              </a:rPr>
              <a:t> 2005; 40:280-7</a:t>
            </a:r>
            <a:endParaRPr lang="en-US" sz="2500" dirty="0">
              <a:ea typeface="Calibri" charset="0"/>
              <a:cs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8543983" y="27020722"/>
            <a:ext cx="12225528" cy="1761440"/>
          </a:xfrm>
          <a:prstGeom prst="rect">
            <a:avLst/>
          </a:prstGeom>
          <a:noFill/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ct val="50000"/>
              </a:spcBef>
              <a:tabLst>
                <a:tab pos="347844" algn="l"/>
              </a:tabLst>
            </a:pPr>
            <a:r>
              <a:rPr lang="en-US" sz="6600" b="1" dirty="0">
                <a:solidFill>
                  <a:srgbClr val="F55600"/>
                </a:solidFill>
                <a:latin typeface="Myriad Pro"/>
                <a:ea typeface="Tahoma" panose="020B0604030504040204" pitchFamily="34" charset="0"/>
                <a:cs typeface="Myriad Pro"/>
              </a:rPr>
              <a:t>ACKNOWLEDGEMENTS</a:t>
            </a:r>
            <a:endParaRPr lang="en-US" sz="66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195747" y="29571564"/>
            <a:ext cx="10922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100" dirty="0">
                <a:ea typeface="Calibri" charset="0"/>
                <a:cs typeface="Arial" charset="0"/>
              </a:rPr>
              <a:t>Thank You, Thank You, Thank You!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54453"/>
            <a:ext cx="51206400" cy="277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>
                <a:solidFill>
                  <a:srgbClr val="F55600"/>
                </a:solidFill>
                <a:latin typeface="Myriad Pro"/>
                <a:cs typeface="Myriad Pro"/>
              </a:rPr>
              <a:t>Title, First Line</a:t>
            </a:r>
          </a:p>
          <a:p>
            <a:pPr algn="ctr">
              <a:lnSpc>
                <a:spcPct val="90000"/>
              </a:lnSpc>
            </a:pPr>
            <a:r>
              <a:rPr lang="en-US" sz="9600" b="1" dirty="0">
                <a:solidFill>
                  <a:srgbClr val="F55600"/>
                </a:solidFill>
                <a:latin typeface="Myriad Pro"/>
                <a:cs typeface="Myriad Pro"/>
              </a:rPr>
              <a:t>Title, Second Line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598893" y="3130879"/>
            <a:ext cx="31942807" cy="1879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5400" dirty="0">
                <a:latin typeface="Myriad Pro"/>
                <a:cs typeface="Myriad Pro"/>
              </a:rPr>
              <a:t>First Author</a:t>
            </a:r>
            <a:r>
              <a:rPr lang="en-US" sz="5400" baseline="30000" dirty="0">
                <a:latin typeface="Myriad Pro"/>
                <a:cs typeface="Myriad Pro"/>
              </a:rPr>
              <a:t>1</a:t>
            </a:r>
            <a:r>
              <a:rPr lang="en-US" sz="5400" dirty="0">
                <a:latin typeface="Myriad Pro"/>
                <a:cs typeface="Myriad Pro"/>
              </a:rPr>
              <a:t>, Second Author</a:t>
            </a:r>
            <a:r>
              <a:rPr lang="en-US" sz="5400" baseline="30000" dirty="0">
                <a:latin typeface="Myriad Pro"/>
                <a:cs typeface="Myriad Pro"/>
              </a:rPr>
              <a:t>2</a:t>
            </a:r>
          </a:p>
          <a:p>
            <a:pPr algn="ctr">
              <a:lnSpc>
                <a:spcPct val="120000"/>
              </a:lnSpc>
            </a:pPr>
            <a:r>
              <a:rPr lang="en-US" sz="4400" i="1" baseline="30000" dirty="0">
                <a:latin typeface="Myriad Pro"/>
                <a:cs typeface="Myriad Pro"/>
              </a:rPr>
              <a:t>1</a:t>
            </a:r>
            <a:r>
              <a:rPr lang="en-US" sz="4400" i="1" dirty="0">
                <a:latin typeface="Myriad Pro"/>
                <a:cs typeface="Myriad Pro"/>
              </a:rPr>
              <a:t>First Author’s Affiliation and </a:t>
            </a:r>
            <a:r>
              <a:rPr lang="en-US" sz="4400" i="1" baseline="30000" dirty="0">
                <a:latin typeface="Myriad Pro"/>
                <a:cs typeface="Myriad Pro"/>
              </a:rPr>
              <a:t>2</a:t>
            </a:r>
            <a:r>
              <a:rPr lang="en-US" sz="4400" i="1" dirty="0">
                <a:latin typeface="Myriad Pro"/>
                <a:cs typeface="Myriad Pro"/>
              </a:rPr>
              <a:t>Second Author’s Affiliation</a:t>
            </a:r>
          </a:p>
        </p:txBody>
      </p:sp>
      <p:pic>
        <p:nvPicPr>
          <p:cNvPr id="27" name="Picture 26" descr="Med School wordmark [Converted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16" y="3278916"/>
            <a:ext cx="8900254" cy="2270984"/>
          </a:xfrm>
          <a:prstGeom prst="rect">
            <a:avLst/>
          </a:prstGeom>
        </p:spPr>
      </p:pic>
      <p:pic>
        <p:nvPicPr>
          <p:cNvPr id="28" name="Picture 27" descr="Mercer Health Sciences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3300" y="3650018"/>
            <a:ext cx="6718300" cy="12774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6512</TotalTime>
  <Words>1156</Words>
  <Application>Microsoft Macintosh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Myriad Pro</vt:lpstr>
      <vt:lpstr>Times New Roman</vt:lpstr>
      <vt:lpstr>Office Theme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John T. Knight</cp:lastModifiedBy>
  <cp:revision>527</cp:revision>
  <cp:lastPrinted>2009-04-08T18:36:54Z</cp:lastPrinted>
  <dcterms:created xsi:type="dcterms:W3CDTF">2012-06-11T14:23:15Z</dcterms:created>
  <dcterms:modified xsi:type="dcterms:W3CDTF">2020-01-15T15:11:51Z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